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473" r:id="rId3"/>
    <p:sldId id="474" r:id="rId4"/>
    <p:sldId id="476" r:id="rId5"/>
    <p:sldId id="481" r:id="rId6"/>
    <p:sldId id="477" r:id="rId7"/>
    <p:sldId id="478" r:id="rId8"/>
    <p:sldId id="479" r:id="rId9"/>
    <p:sldId id="480" r:id="rId10"/>
    <p:sldId id="485" r:id="rId11"/>
    <p:sldId id="486" r:id="rId12"/>
    <p:sldId id="483" r:id="rId13"/>
    <p:sldId id="482" r:id="rId14"/>
    <p:sldId id="484" r:id="rId15"/>
    <p:sldId id="488" r:id="rId16"/>
    <p:sldId id="489" r:id="rId17"/>
    <p:sldId id="490" r:id="rId18"/>
    <p:sldId id="475" r:id="rId19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erriweather Sans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jxSdIzniOqcIueQ7+ikMpBIK0/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81687"/>
  </p:normalViewPr>
  <p:slideViewPr>
    <p:cSldViewPr snapToGrid="0">
      <p:cViewPr varScale="1">
        <p:scale>
          <a:sx n="102" d="100"/>
          <a:sy n="102" d="100"/>
        </p:scale>
        <p:origin x="180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06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874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Fiche</a:t>
            </a:r>
            <a:r>
              <a:rPr lang="fr-FR" baseline="0" dirty="0"/>
              <a:t> résultats d’expériences à fournir à la demande en fonction de l’avancée:</a:t>
            </a:r>
          </a:p>
          <a:p>
            <a:r>
              <a:rPr lang="fr-FR" baseline="0" dirty="0"/>
              <a:t>Si on part de l’hypothèse que le coupable travaille dans l’un des 3 laboratoires de recherche, il faut tester le contenu des solutions de chaque labo.</a:t>
            </a:r>
          </a:p>
          <a:p>
            <a:r>
              <a:rPr lang="fr-FR" baseline="0" dirty="0"/>
              <a:t>Les étudiants doivent établir le protocole de test:  On prend un échantillon de chaque solution que l’on divise en 4. Dans chaque tube, on introduit un des 4 réactifs et on observe.</a:t>
            </a:r>
          </a:p>
          <a:p>
            <a:r>
              <a:rPr lang="fr-FR" baseline="0" dirty="0"/>
              <a:t>En fonction des observations, on conclut sur le contenu du tube.</a:t>
            </a:r>
          </a:p>
          <a:p>
            <a:r>
              <a:rPr lang="fr-FR" baseline="0" dirty="0"/>
              <a:t>Une fois que leur protocole est bien établi, leur fournir une fiche des résultats obtenus (vu qu’on ne fait pas la manip…)</a:t>
            </a:r>
          </a:p>
          <a:p>
            <a:r>
              <a:rPr lang="fr-FR" baseline="0" dirty="0"/>
              <a:t>(Je fixe à l’avance: la solution A: chlorure de </a:t>
            </a:r>
            <a:r>
              <a:rPr lang="fr-FR" baseline="0" dirty="0" err="1"/>
              <a:t>fe</a:t>
            </a:r>
            <a:r>
              <a:rPr lang="fr-FR" baseline="0" dirty="0"/>
              <a:t>(III) / solution B: chlorure de Fe (II) / solution C: Chlorure de cuivre)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1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8"/>
          <p:cNvSpPr/>
          <p:nvPr/>
        </p:nvSpPr>
        <p:spPr>
          <a:xfrm rot="10800000" flipH="1">
            <a:off x="0" y="-6"/>
            <a:ext cx="9144000" cy="4429827"/>
          </a:xfrm>
          <a:prstGeom prst="rtTriangle">
            <a:avLst/>
          </a:prstGeom>
          <a:solidFill>
            <a:srgbClr val="009D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8"/>
          <p:cNvSpPr txBox="1">
            <a:spLocks noGrp="1"/>
          </p:cNvSpPr>
          <p:nvPr>
            <p:ph type="subTitle" idx="1"/>
          </p:nvPr>
        </p:nvSpPr>
        <p:spPr>
          <a:xfrm>
            <a:off x="1989073" y="2341150"/>
            <a:ext cx="5462301" cy="2083093"/>
          </a:xfrm>
          <a:prstGeom prst="rect">
            <a:avLst/>
          </a:prstGeom>
          <a:solidFill>
            <a:srgbClr val="443A31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18" descr="Animationx10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8317" y="5350058"/>
            <a:ext cx="3184430" cy="127934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8"/>
          <p:cNvSpPr txBox="1">
            <a:spLocks noGrp="1"/>
          </p:cNvSpPr>
          <p:nvPr>
            <p:ph type="title"/>
          </p:nvPr>
        </p:nvSpPr>
        <p:spPr>
          <a:xfrm>
            <a:off x="203199" y="262056"/>
            <a:ext cx="6400800" cy="206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/>
          <p:nvPr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279400" y="1236134"/>
            <a:ext cx="8644466" cy="489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erriweather Sans"/>
              <a:buChar char="➔"/>
              <a:defRPr sz="2000"/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9DE0"/>
              </a:buClr>
              <a:buSzPts val="2800"/>
              <a:buFont typeface="Arial"/>
              <a:buChar char="›"/>
              <a:defRPr/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/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dt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ft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sldNum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24" name="Google Shape;2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607" y="6404607"/>
            <a:ext cx="466094" cy="4660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19"/>
          <p:cNvCxnSpPr/>
          <p:nvPr/>
        </p:nvCxnSpPr>
        <p:spPr>
          <a:xfrm rot="10800000" flipH="1">
            <a:off x="3001433" y="6653212"/>
            <a:ext cx="97367" cy="204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isposition personnalisée">
  <p:cSld name="2_Disposition personnalisé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21" descr="Animationx10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412" y="2703766"/>
            <a:ext cx="7688302" cy="308876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1"/>
          <p:cNvSpPr/>
          <p:nvPr/>
        </p:nvSpPr>
        <p:spPr>
          <a:xfrm rot="10800000" flipH="1">
            <a:off x="0" y="-6"/>
            <a:ext cx="9144000" cy="3479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1"/>
          <p:cNvSpPr/>
          <p:nvPr/>
        </p:nvSpPr>
        <p:spPr>
          <a:xfrm flipH="1">
            <a:off x="0" y="6248400"/>
            <a:ext cx="9144000" cy="609600"/>
          </a:xfrm>
          <a:prstGeom prst="rtTriangl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457200" y="1261534"/>
            <a:ext cx="4038600" cy="486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→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›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2"/>
          </p:nvPr>
        </p:nvSpPr>
        <p:spPr>
          <a:xfrm>
            <a:off x="4648200" y="1261534"/>
            <a:ext cx="4038600" cy="486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→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›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22"/>
          <p:cNvSpPr/>
          <p:nvPr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0607" y="6404607"/>
            <a:ext cx="466094" cy="46609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52" name="Google Shape;52;p22"/>
          <p:cNvCxnSpPr/>
          <p:nvPr/>
        </p:nvCxnSpPr>
        <p:spPr>
          <a:xfrm rot="10800000" flipH="1">
            <a:off x="3001433" y="6653212"/>
            <a:ext cx="97367" cy="204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>
  <p:cSld name="Titre seu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/>
          <p:nvPr/>
        </p:nvSpPr>
        <p:spPr>
          <a:xfrm>
            <a:off x="0" y="0"/>
            <a:ext cx="9144000" cy="5157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3"/>
          <p:cNvSpPr txBox="1"/>
          <p:nvPr/>
        </p:nvSpPr>
        <p:spPr>
          <a:xfrm>
            <a:off x="429444" y="5759564"/>
            <a:ext cx="676875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rPr>
              <a:t>Chapitre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3"/>
          <p:cNvSpPr/>
          <p:nvPr/>
        </p:nvSpPr>
        <p:spPr>
          <a:xfrm rot="10800000">
            <a:off x="0" y="0"/>
            <a:ext cx="9144000" cy="5157192"/>
          </a:xfrm>
          <a:prstGeom prst="triangle">
            <a:avLst>
              <a:gd name="adj" fmla="val 100000"/>
            </a:avLst>
          </a:prstGeom>
          <a:solidFill>
            <a:srgbClr val="443A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3" descr="Animationx10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1492" y="5668744"/>
            <a:ext cx="1977280" cy="7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4"/>
          <p:cNvPicPr preferRelativeResize="0"/>
          <p:nvPr/>
        </p:nvPicPr>
        <p:blipFill rotWithShape="1">
          <a:blip r:embed="rId2">
            <a:alphaModFix/>
          </a:blip>
          <a:srcRect t="18855" b="18855"/>
          <a:stretch/>
        </p:blipFill>
        <p:spPr>
          <a:xfrm>
            <a:off x="4174859" y="1308100"/>
            <a:ext cx="4622000" cy="3022601"/>
          </a:xfrm>
          <a:prstGeom prst="rect">
            <a:avLst/>
          </a:prstGeom>
          <a:noFill/>
          <a:ln w="9525" cap="flat" cmpd="sng">
            <a:solidFill>
              <a:srgbClr val="009DE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0" name="Google Shape;60;p24"/>
          <p:cNvSpPr/>
          <p:nvPr/>
        </p:nvSpPr>
        <p:spPr>
          <a:xfrm flipH="1">
            <a:off x="7980618" y="3597542"/>
            <a:ext cx="816241" cy="73315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4"/>
          <p:cNvSpPr/>
          <p:nvPr/>
        </p:nvSpPr>
        <p:spPr>
          <a:xfrm>
            <a:off x="6714238" y="4390891"/>
            <a:ext cx="208262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12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reptiumende re omnisinis dolori blaccup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4"/>
          <p:cNvSpPr txBox="1"/>
          <p:nvPr/>
        </p:nvSpPr>
        <p:spPr>
          <a:xfrm>
            <a:off x="4174859" y="4795579"/>
            <a:ext cx="4545800" cy="14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2808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Itas eaquis et </a:t>
            </a:r>
            <a:r>
              <a:rPr lang="fr-FR" sz="1800" b="1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excerferum nuscien </a:t>
            </a:r>
            <a:r>
              <a:rPr lang="fr-FR" sz="1800" b="0" i="0" u="none" strike="noStrike" cap="none" baseline="3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ditione dic tem hiciliciist, con rem aut volest, sedi doles erro te sa sam volum dolumqui aceprae eicipsa pelesequod</a:t>
            </a:r>
            <a:endParaRPr sz="1800" b="0" i="0" u="none" strike="noStrike" cap="none" baseline="30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4"/>
          <p:cNvSpPr txBox="1"/>
          <p:nvPr/>
        </p:nvSpPr>
        <p:spPr>
          <a:xfrm>
            <a:off x="4064709" y="4648519"/>
            <a:ext cx="934850" cy="29412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96"/>
              <a:buFont typeface="Merriweather Sans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4"/>
          <p:cNvSpPr txBox="1"/>
          <p:nvPr/>
        </p:nvSpPr>
        <p:spPr>
          <a:xfrm>
            <a:off x="4064709" y="1109195"/>
            <a:ext cx="1959241" cy="3628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96"/>
              <a:buFont typeface="Merriweather Sans"/>
              <a:buNone/>
            </a:pPr>
            <a:r>
              <a:rPr lang="fr-FR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titre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4"/>
          <p:cNvSpPr txBox="1"/>
          <p:nvPr/>
        </p:nvSpPr>
        <p:spPr>
          <a:xfrm>
            <a:off x="330200" y="1308100"/>
            <a:ext cx="3594100" cy="509650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808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fr-FR" sz="32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Itas eaquis et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fr-FR" sz="2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excerferum nuscien </a:t>
            </a:r>
            <a:r>
              <a:rPr lang="fr-FR" sz="24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ditione dic tem hiciliciist, con rem aut volest, sedi doles erro te sa sam volum dolumqui aceprae eicipsa pelesequod que cum hicieni hillant endi consequ iduciet ut lab int.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›"/>
            </a:pPr>
            <a:r>
              <a:rPr lang="fr-FR" sz="24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Ficiunt dolupta cone poris autaquu ndamus, cusciisque mo tem aut ut fugitin ullit, iliquo</a:t>
            </a:r>
            <a:endParaRPr sz="2400" b="0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0975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›"/>
            </a:pPr>
            <a:r>
              <a:rPr lang="fr-FR" sz="24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omnis dolles diorumquam, ius sinvers pelitia quo ea nam repudit atisciam expera iliciae cepernat fugitas sa conse molo modi berecti tem ius, officie ndiscipsam</a:t>
            </a: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4"/>
          <p:cNvSpPr/>
          <p:nvPr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0607" y="6404607"/>
            <a:ext cx="466094" cy="4660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72" name="Google Shape;72;p24"/>
          <p:cNvCxnSpPr/>
          <p:nvPr/>
        </p:nvCxnSpPr>
        <p:spPr>
          <a:xfrm rot="10800000" flipH="1">
            <a:off x="3001433" y="6653212"/>
            <a:ext cx="97367" cy="204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24"/>
          <p:cNvSpPr txBox="1"/>
          <p:nvPr/>
        </p:nvSpPr>
        <p:spPr>
          <a:xfrm>
            <a:off x="168009" y="1146614"/>
            <a:ext cx="2833424" cy="28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96"/>
              <a:buFont typeface="Merriweather Sans"/>
              <a:buNone/>
            </a:pPr>
            <a:r>
              <a:rPr lang="fr-FR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position personnalisée">
  <p:cSld name="1_Disposition personnalisé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5"/>
          <p:cNvPicPr preferRelativeResize="0"/>
          <p:nvPr/>
        </p:nvPicPr>
        <p:blipFill rotWithShape="1">
          <a:blip r:embed="rId2">
            <a:alphaModFix/>
          </a:blip>
          <a:srcRect t="18855" b="18855"/>
          <a:stretch/>
        </p:blipFill>
        <p:spPr>
          <a:xfrm>
            <a:off x="0" y="818567"/>
            <a:ext cx="9144000" cy="543985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5"/>
          <p:cNvSpPr txBox="1"/>
          <p:nvPr/>
        </p:nvSpPr>
        <p:spPr>
          <a:xfrm>
            <a:off x="4390337" y="1575690"/>
            <a:ext cx="4361658" cy="2627048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txBody>
          <a:bodyPr spcFirstLastPara="1" wrap="square" lIns="91425" tIns="280800" rIns="91425" bIns="45700" anchor="t" anchorCtr="0">
            <a:noAutofit/>
          </a:bodyPr>
          <a:lstStyle/>
          <a:p>
            <a:pPr marL="3556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erriweather Sans"/>
              <a:buChar char="➔"/>
            </a:pPr>
            <a:r>
              <a:rPr lang="fr-FR" sz="2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excerferum nuscien</a:t>
            </a:r>
            <a:endParaRPr sz="2800" b="1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erriweather Sans"/>
              <a:buChar char="➔"/>
            </a:pPr>
            <a:r>
              <a:rPr lang="fr-FR" sz="2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ditione dic tem hiciliciist, con rem aut volest, sedi doles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erriweather Sans"/>
              <a:buChar char="➔"/>
            </a:pPr>
            <a:r>
              <a:rPr lang="fr-FR" sz="2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 te sa sam volum dolumqui aceprae eicipsa</a:t>
            </a:r>
            <a:endParaRPr sz="2800" b="1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erriweather Sans"/>
              <a:buChar char="➔"/>
            </a:pPr>
            <a:r>
              <a:rPr lang="fr-FR" sz="28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pelesequod que cum hicieni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5"/>
          <p:cNvSpPr txBox="1"/>
          <p:nvPr/>
        </p:nvSpPr>
        <p:spPr>
          <a:xfrm>
            <a:off x="4308103" y="1409704"/>
            <a:ext cx="829009" cy="2675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44"/>
              <a:buFont typeface="Merriweather Sans"/>
              <a:buNone/>
            </a:pPr>
            <a:r>
              <a:rPr lang="fr-FR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titre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90607" y="6404607"/>
            <a:ext cx="466094" cy="46609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5"/>
          <p:cNvSpPr/>
          <p:nvPr/>
        </p:nvSpPr>
        <p:spPr>
          <a:xfrm>
            <a:off x="0" y="-1"/>
            <a:ext cx="9156701" cy="913639"/>
          </a:xfrm>
          <a:prstGeom prst="snip1Rect">
            <a:avLst>
              <a:gd name="adj" fmla="val 4576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686800" cy="91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901702" y="6654800"/>
            <a:ext cx="21336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3039530" y="6654800"/>
            <a:ext cx="5257800" cy="20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0" y="6553200"/>
            <a:ext cx="457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9DE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cxnSp>
        <p:nvCxnSpPr>
          <p:cNvPr id="84" name="Google Shape;84;p25"/>
          <p:cNvCxnSpPr/>
          <p:nvPr/>
        </p:nvCxnSpPr>
        <p:spPr>
          <a:xfrm rot="10800000" flipH="1">
            <a:off x="3001433" y="6653212"/>
            <a:ext cx="97367" cy="204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Char char="→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 Sans"/>
              <a:buChar char="›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214320" y="2082223"/>
            <a:ext cx="6967573" cy="2083093"/>
          </a:xfrm>
          <a:prstGeom prst="rect">
            <a:avLst/>
          </a:prstGeom>
          <a:solidFill>
            <a:srgbClr val="443A31"/>
          </a:solidFill>
          <a:ln>
            <a:noFill/>
          </a:ln>
        </p:spPr>
        <p:txBody>
          <a:bodyPr spcFirstLastPara="1" wrap="square" lIns="180000" tIns="180000" rIns="180000" bIns="1800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fr-FR" dirty="0"/>
              <a:t>Atelier I 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SzPct val="100000"/>
              <a:buNone/>
            </a:pPr>
            <a:r>
              <a:rPr lang="fr-FR" dirty="0"/>
              <a:t>Les méthodes scientifiques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III- Démarche </a:t>
            </a:r>
            <a:r>
              <a:rPr lang="fr-FR" dirty="0" err="1"/>
              <a:t>abductive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029522" y="50849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 flipH="1">
            <a:off x="293586" y="3029936"/>
            <a:ext cx="879177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Exemple 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Majeure 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"S'il pleut alors je prends mon parapluie" (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: il pleut =&gt; je prends mon parapluie),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Mineure 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"J'ai pris mon parapluie"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Quelle hypothèse peut-on formuler ? </a:t>
            </a:r>
          </a:p>
        </p:txBody>
      </p:sp>
      <p:sp>
        <p:nvSpPr>
          <p:cNvPr id="7" name="AutoShape 2" descr="a"/>
          <p:cNvSpPr>
            <a:spLocks noChangeAspect="1" noChangeArrowheads="1"/>
          </p:cNvSpPr>
          <p:nvPr/>
        </p:nvSpPr>
        <p:spPr bwMode="auto">
          <a:xfrm>
            <a:off x="4537075" y="-1249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3" descr="{\displaystyle b\Rightarrow a}"/>
          <p:cNvSpPr>
            <a:spLocks noChangeAspect="1" noChangeArrowheads="1"/>
          </p:cNvSpPr>
          <p:nvPr/>
        </p:nvSpPr>
        <p:spPr bwMode="auto">
          <a:xfrm>
            <a:off x="6394450" y="-1249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4" descr="b"/>
          <p:cNvSpPr>
            <a:spLocks noChangeAspect="1" noChangeArrowheads="1"/>
          </p:cNvSpPr>
          <p:nvPr/>
        </p:nvSpPr>
        <p:spPr bwMode="auto">
          <a:xfrm>
            <a:off x="8099425" y="-12493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5" descr="{\displaystyle il\;pleut\Rightarrow je\;prends\;mon\;parapluie}"/>
          <p:cNvSpPr>
            <a:spLocks noChangeAspect="1" noChangeArrowheads="1"/>
          </p:cNvSpPr>
          <p:nvPr/>
        </p:nvSpPr>
        <p:spPr bwMode="auto">
          <a:xfrm>
            <a:off x="5808663" y="-4111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37172" y="1152812"/>
            <a:ext cx="859980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raisonnement par abduction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consiste, en observant un ou plusieurs faits A1, A2, A3, etc.; dont on connaît une cause possible et la plus vraisemblable B, à prendre B comme hypothèse pour affirmer qu'elle est probablement la cause de A1, A2, A3, etc. en particulier.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-7997" y="5559219"/>
            <a:ext cx="88449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Rien par déduction (en effet, je peux prendre mon parapluie même s'il fait soleil ... sans contredire la majeure), </a:t>
            </a:r>
          </a:p>
          <a:p>
            <a:pPr marL="457200"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fr-FR" alt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Probablement qu'"il pleut" par abduction.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20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III- Démarche </a:t>
            </a:r>
            <a:r>
              <a:rPr lang="fr-FR" dirty="0" err="1"/>
              <a:t>abductive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72286" y="899948"/>
            <a:ext cx="83422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L’abduction cherche la plausibilité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 Il s’agit d’établir une cause la plus plausible à un fait constaté. </a:t>
            </a:r>
          </a:p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L’abduction est utilisée, par exemple, en médecine pour poser des diagnostics. 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11314" y="2261561"/>
            <a:ext cx="8614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Exemple: </a:t>
            </a:r>
          </a:p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Hiver 2018. 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Une épidémie de grippe sévit. La grippe entraîne les symptômes : toux sèche + fièvre + fatigue.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Vous toussez, avez 39° de fièvre et êtes fatigués.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Quelle hypothèse de diagnostic pouvez vous formuler ?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28599" y="4078306"/>
            <a:ext cx="531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Majeure: grippe =&gt; toux sèche + fièvre + fatigue</a:t>
            </a:r>
          </a:p>
          <a:p>
            <a:pPr algn="just"/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Mineure: je tousse, j’ai de la fièvre et je suis fatigué(e)</a:t>
            </a:r>
          </a:p>
          <a:p>
            <a:pPr algn="just"/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J’ai </a:t>
            </a:r>
            <a:r>
              <a:rPr lang="fr-FR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probablement</a:t>
            </a:r>
            <a:r>
              <a:rPr lang="fr-FR" sz="1800" i="1" dirty="0">
                <a:latin typeface="Calibri" panose="020F0502020204030204" pitchFamily="34" charset="0"/>
                <a:cs typeface="Calibri" panose="020F0502020204030204" pitchFamily="34" charset="0"/>
              </a:rPr>
              <a:t> la grippe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99" y="5038799"/>
            <a:ext cx="83422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Hiver 2022: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Vous toussez, avez 39° de fièvre et êtes fatigués. 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Quelle hypothèse de diagnostic pouvez vous formuler ? 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314" y="5727750"/>
            <a:ext cx="8614317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Le raisonnement par abduction n'aboutit pas à une vérité, mais apporte une hypothèse probable qu'il y a lieu d'explorer et de vérifier.</a:t>
            </a:r>
            <a:endParaRPr lang="fr-FR" sz="18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70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résumer…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67017"/>
              </p:ext>
            </p:extLst>
          </p:nvPr>
        </p:nvGraphicFramePr>
        <p:xfrm>
          <a:off x="577940" y="1351390"/>
          <a:ext cx="7939668" cy="3641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556">
                  <a:extLst>
                    <a:ext uri="{9D8B030D-6E8A-4147-A177-3AD203B41FA5}">
                      <a16:colId xmlns:a16="http://schemas.microsoft.com/office/drawing/2014/main" val="3532838639"/>
                    </a:ext>
                  </a:extLst>
                </a:gridCol>
                <a:gridCol w="2646556">
                  <a:extLst>
                    <a:ext uri="{9D8B030D-6E8A-4147-A177-3AD203B41FA5}">
                      <a16:colId xmlns:a16="http://schemas.microsoft.com/office/drawing/2014/main" val="2850310746"/>
                    </a:ext>
                  </a:extLst>
                </a:gridCol>
                <a:gridCol w="2646556">
                  <a:extLst>
                    <a:ext uri="{9D8B030D-6E8A-4147-A177-3AD203B41FA5}">
                      <a16:colId xmlns:a16="http://schemas.microsoft.com/office/drawing/2014/main" val="2040471777"/>
                    </a:ext>
                  </a:extLst>
                </a:gridCol>
              </a:tblGrid>
              <a:tr h="509859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Déduction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886748"/>
                  </a:ext>
                </a:extLst>
              </a:tr>
              <a:tr h="1393902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Trouver une loi par généralisation d’observations / de corrélations particulières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Dédire une conclusion à partir</a:t>
                      </a:r>
                      <a:r>
                        <a:rPr lang="fr-FR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d’une loi/proposition considérée comme vraie</a:t>
                      </a:r>
                      <a:endParaRPr lang="fr-FR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Poser la plausibilité</a:t>
                      </a:r>
                      <a:r>
                        <a:rPr lang="fr-FR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d’une hypothèse à partir d’une loi / de constats</a:t>
                      </a:r>
                      <a:endParaRPr lang="fr-FR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65625"/>
                  </a:ext>
                </a:extLst>
              </a:tr>
              <a:tr h="827875"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un homme</a:t>
                      </a:r>
                    </a:p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mortel</a:t>
                      </a:r>
                    </a:p>
                    <a:p>
                      <a:endParaRPr lang="fr-FR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r>
                        <a:rPr lang="fr-FR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Tous les hommes sont mortels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un homme</a:t>
                      </a:r>
                    </a:p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Tous les hommes sont mortels</a:t>
                      </a:r>
                    </a:p>
                    <a:p>
                      <a:r>
                        <a:rPr lang="fr-FR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mortel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Tous</a:t>
                      </a:r>
                      <a:r>
                        <a:rPr lang="fr-FR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les hommes sont mortels</a:t>
                      </a:r>
                    </a:p>
                    <a:p>
                      <a:r>
                        <a:rPr lang="fr-FR" sz="18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mortel</a:t>
                      </a:r>
                    </a:p>
                    <a:p>
                      <a:r>
                        <a:rPr lang="fr-FR" sz="1800" b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Socrate est (plausiblement) un homme</a:t>
                      </a:r>
                      <a:endParaRPr lang="fr-FR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398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39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28600" y="913638"/>
            <a:ext cx="854741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fr-FR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sciences expérimentales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, la </a:t>
            </a:r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démarche hypothético-déductive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est une façon de conduire la recherche qui associe théorie et pratique selon une </a:t>
            </a:r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séquence définie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1865567"/>
            <a:ext cx="86477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1-Observation / questionnement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On observe un fait. On se pose une question sur ce fait. </a:t>
            </a: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La question doit pouvoir être répondue par l’intermédiaire d’observations concrètes.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599" y="2798901"/>
            <a:ext cx="86477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2-Élaboration d’une/des hypothèse(s) </a:t>
            </a: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Une hypothèse est une réponse imaginaire, mais basée sur un raisonnement intelligent, pour la question posée. Une hypothèse doit être testable, vérifiable, potentiellement réfutable.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8" y="3679270"/>
            <a:ext cx="87892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3- Déduction de prédictions </a:t>
            </a:r>
          </a:p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4- Définition d’expériences pour pouvoir tester les prédictions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On prédit ce qui devrait arriver sous certaines conditions si l’hypothèse est valide. On conçoit une/des expériences dont les conditions peuvent être créées de toute pièce en laboratoire ou sur le terrain ou en profitant des conditions créées par la nature (variations naturelles de l’environnement).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597" y="5065868"/>
            <a:ext cx="878927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5-Validation ou invalidation des prédictions (et donc hypothèses) par l’expérience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On exécute l’expérience, on recueille les données.</a:t>
            </a: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Si la prédiction ne se réalise pas, l’hypothèse est rejetée. </a:t>
            </a:r>
          </a:p>
          <a:p>
            <a:pPr algn="just"/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Si la prédiction se réalise, l’hypothèse est supportée (du moins pour l’instant).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597" y="6173864"/>
            <a:ext cx="84582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6-Communication des résultats à la communauté scientifique </a:t>
            </a:r>
            <a:r>
              <a:rPr lang="fr-FR" sz="1600" b="1" dirty="0">
                <a:latin typeface="Calibri" panose="020F0502020204030204" pitchFamily="34" charset="0"/>
                <a:cs typeface="Calibri" panose="020F0502020204030204" pitchFamily="34" charset="0"/>
              </a:rPr>
              <a:t>(voire à la société en général).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7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28239" y="1063227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Activités en petits groupes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28239" y="3779423"/>
            <a:ext cx="874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Choisir l’une des 2 observations suivantes et imaginer une démarche hypothético-déductive qui pourrait permettre d’expliquer ces observations.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57200" y="4439390"/>
            <a:ext cx="8547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 1: </a:t>
            </a:r>
          </a:p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On observe que, dans notre ville, les étourneaux se perchent sur les cheminées très souvent en hiver, mais presque jamais en été.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57200" y="5376356"/>
            <a:ext cx="8547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 2: </a:t>
            </a:r>
          </a:p>
          <a:p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Vous remarquez que, année après année, le gazon pousse moins bien sous les arbres de votre cour qu’en plein milieu de la cour. 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128239" y="338025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u="sng" dirty="0"/>
              <a:t>Activité 2: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50902" y="1649416"/>
            <a:ext cx="8435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u="sng" dirty="0"/>
              <a:t>Activité 1:</a:t>
            </a:r>
            <a:r>
              <a:rPr lang="fr-FR" sz="1800" b="1" dirty="0"/>
              <a:t> </a:t>
            </a:r>
            <a:r>
              <a:rPr lang="fr-FR" sz="1800" dirty="0"/>
              <a:t>Formulez une série d’hypothèses, prédictions et propositions de vérification de prédictions à partir de la situation suivante:</a:t>
            </a:r>
          </a:p>
          <a:p>
            <a:pPr algn="just"/>
            <a:endParaRPr lang="fr-FR" sz="1800" b="1" dirty="0"/>
          </a:p>
          <a:p>
            <a:pPr algn="just"/>
            <a:r>
              <a:rPr lang="fr-FR" sz="1800" b="1" dirty="0"/>
              <a:t>Vous entrez dans une pièce et appuyez sur l’interrupteur, mais l’ampoule ne s’allume pas.</a:t>
            </a:r>
          </a:p>
        </p:txBody>
      </p:sp>
    </p:spTree>
    <p:extLst>
      <p:ext uri="{BB962C8B-B14F-4D97-AF65-F5344CB8AC3E}">
        <p14:creationId xmlns:p14="http://schemas.microsoft.com/office/powerpoint/2010/main" val="29141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2137723"/>
            <a:ext cx="4406765" cy="319139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4299" y="9604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Activités en petits groupes (suite)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28600" y="1366056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dirty="0"/>
              <a:t>Le 22 janvier 2022, le corps sans vie d’un jeune homme est retrouvé dans les couloirs d’une usine de produits chimiques. Aidez l’expert à retrouver le coupable.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14299" y="2387861"/>
            <a:ext cx="4422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dirty="0"/>
              <a:t>L’expert a prélevé un morceau de vêtement de la victime sur lequel on a décelé des traces de chlorure de cuivre. </a:t>
            </a:r>
          </a:p>
          <a:p>
            <a:pPr algn="just"/>
            <a:endParaRPr lang="fr-FR" sz="1800" dirty="0"/>
          </a:p>
          <a:p>
            <a:pPr algn="just"/>
            <a:r>
              <a:rPr lang="fr-FR" sz="1800" dirty="0"/>
              <a:t>A proximité du lieu de la découverte se trouvent 3 laboratoires de recherche.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4258597"/>
            <a:ext cx="40088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Dans le labo 1: Jean travaille sur la solution A.</a:t>
            </a:r>
          </a:p>
          <a:p>
            <a:pPr algn="just"/>
            <a:r>
              <a:rPr lang="fr-FR" dirty="0"/>
              <a:t>Dans le labo 2: </a:t>
            </a:r>
            <a:r>
              <a:rPr lang="fr-FR" dirty="0" err="1"/>
              <a:t>Ines</a:t>
            </a:r>
            <a:r>
              <a:rPr lang="fr-FR" dirty="0"/>
              <a:t> travaille sur la solution B.</a:t>
            </a:r>
          </a:p>
          <a:p>
            <a:pPr algn="just"/>
            <a:r>
              <a:rPr lang="fr-FR" dirty="0"/>
              <a:t>Dans le labo 3: Théo travaille sur la solution C.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13470" y="5445524"/>
            <a:ext cx="9030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Démasquez le/la scientifique impliqué(e) dans ce crime en déployant une démarche hypothético-déductive complète. </a:t>
            </a:r>
          </a:p>
          <a:p>
            <a:endParaRPr lang="fr-FR" sz="1000" dirty="0"/>
          </a:p>
          <a:p>
            <a:r>
              <a:rPr lang="fr-FR" sz="1800" i="1" dirty="0"/>
              <a:t>Documents fournis au départ: Fiche récapitulative de tests de reconnaissance d’ions</a:t>
            </a:r>
          </a:p>
        </p:txBody>
      </p:sp>
    </p:spTree>
    <p:extLst>
      <p:ext uri="{BB962C8B-B14F-4D97-AF65-F5344CB8AC3E}">
        <p14:creationId xmlns:p14="http://schemas.microsoft.com/office/powerpoint/2010/main" val="284154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65" y="1033675"/>
            <a:ext cx="6263704" cy="385519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12910"/>
              </p:ext>
            </p:extLst>
          </p:nvPr>
        </p:nvGraphicFramePr>
        <p:xfrm>
          <a:off x="1506069" y="5316679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643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634551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7056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Ajout AgNO</a:t>
                      </a:r>
                      <a:r>
                        <a:rPr lang="fr-FR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Ajout </a:t>
                      </a:r>
                      <a:r>
                        <a:rPr lang="fr-FR" dirty="0" err="1"/>
                        <a:t>NaOH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25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Précipité blanc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Précipité rouille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03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Précipité blanc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Précipité vert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892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Précipité blanc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Précipité bleu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9349"/>
                  </a:ext>
                </a:extLst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1072517" y="5008902"/>
            <a:ext cx="2701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Fiche résultats des expériences</a:t>
            </a:r>
          </a:p>
        </p:txBody>
      </p:sp>
    </p:spTree>
    <p:extLst>
      <p:ext uri="{BB962C8B-B14F-4D97-AF65-F5344CB8AC3E}">
        <p14:creationId xmlns:p14="http://schemas.microsoft.com/office/powerpoint/2010/main" val="17782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IV- Démarche hypothético-déductive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36763" y="91363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/>
              <a:t>Rendre compte de sa démarche: </a:t>
            </a:r>
            <a:r>
              <a:rPr lang="fr-FR" sz="1800" b="1" u="sng" dirty="0"/>
              <a:t>le compte-rendu de TP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228600" y="1251185"/>
            <a:ext cx="879273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b="1" u="sng" dirty="0"/>
              <a:t>Objectifs</a:t>
            </a:r>
            <a:endParaRPr lang="fr-FR" sz="1600" u="sng" dirty="0"/>
          </a:p>
          <a:p>
            <a:pPr algn="just"/>
            <a:r>
              <a:rPr lang="fr-FR" dirty="0"/>
              <a:t>Rappel en quelques lignes de l'objectif des expériences réalisées et des méthodes/techniques utilisées.</a:t>
            </a:r>
          </a:p>
          <a:p>
            <a:pPr algn="just"/>
            <a:endParaRPr lang="fr-FR" sz="800" dirty="0"/>
          </a:p>
          <a:p>
            <a:pPr algn="just"/>
            <a:r>
              <a:rPr lang="fr-FR" sz="1600" b="1" u="sng" dirty="0"/>
              <a:t>Matériel et méthodes</a:t>
            </a:r>
            <a:endParaRPr lang="fr-FR" sz="1600" u="sng" dirty="0"/>
          </a:p>
          <a:p>
            <a:pPr algn="just"/>
            <a:r>
              <a:rPr lang="fr-FR" dirty="0"/>
              <a:t>Récapitulatif du protocole expérimental utilisé </a:t>
            </a:r>
            <a:r>
              <a:rPr lang="fr-FR" b="1" u="sng" dirty="0"/>
              <a:t>et du but recherché à chaque étape</a:t>
            </a:r>
            <a:r>
              <a:rPr lang="fr-FR" dirty="0"/>
              <a:t>.</a:t>
            </a:r>
          </a:p>
          <a:p>
            <a:pPr algn="just"/>
            <a:r>
              <a:rPr lang="fr-FR" dirty="0"/>
              <a:t>Les schémas de montage bien légendés sont préférables à une liste de matériel.</a:t>
            </a:r>
          </a:p>
          <a:p>
            <a:pPr algn="just"/>
            <a:r>
              <a:rPr lang="fr-FR" dirty="0"/>
              <a:t>Si des calculs ont été nécessaires pour réaliser le protocole (dilutions, calculs de concentration...), ils doivent être détaillés dans cette partie. </a:t>
            </a:r>
          </a:p>
          <a:p>
            <a:pPr algn="just"/>
            <a:r>
              <a:rPr lang="fr-FR" dirty="0"/>
              <a:t>Toutes les données nécessaires aux calculs doivent être mentionnées (masses molaires, densités, températures...).</a:t>
            </a:r>
          </a:p>
          <a:p>
            <a:pPr algn="just"/>
            <a:endParaRPr lang="fr-FR" sz="800" u="sng" dirty="0"/>
          </a:p>
          <a:p>
            <a:r>
              <a:rPr lang="fr-FR" sz="1600" b="1" u="sng" dirty="0"/>
              <a:t>Hygiène et sécurité</a:t>
            </a:r>
            <a:endParaRPr lang="fr-FR" sz="1600" u="sng" dirty="0"/>
          </a:p>
          <a:p>
            <a:r>
              <a:rPr lang="fr-FR" dirty="0"/>
              <a:t>Rappel des principaux codes risque/sécurité des produits manipulés lors des expériences et de précautions à prendre pour la réalisation des expériences.</a:t>
            </a:r>
          </a:p>
          <a:p>
            <a:endParaRPr lang="fr-FR" sz="800" b="1" u="sng" dirty="0"/>
          </a:p>
          <a:p>
            <a:r>
              <a:rPr lang="fr-FR" sz="1600" b="1" u="sng" dirty="0"/>
              <a:t>Résultats et interprétations</a:t>
            </a:r>
            <a:endParaRPr lang="fr-FR" sz="1600" u="sng" dirty="0"/>
          </a:p>
          <a:p>
            <a:r>
              <a:rPr lang="fr-FR" dirty="0"/>
              <a:t>Les résultats des expériences doivent être présentés de façon claire et synthétique. </a:t>
            </a:r>
          </a:p>
          <a:p>
            <a:r>
              <a:rPr lang="fr-FR" dirty="0"/>
              <a:t>Privilégier les tableaux et les graphiques.</a:t>
            </a:r>
          </a:p>
          <a:p>
            <a:r>
              <a:rPr lang="fr-FR" b="1" dirty="0"/>
              <a:t>Tout graphique doit comporter un titre, une échelle, des graduations et des unités sur les axes.</a:t>
            </a:r>
            <a:endParaRPr lang="fr-FR" dirty="0"/>
          </a:p>
          <a:p>
            <a:r>
              <a:rPr lang="fr-FR" b="1" dirty="0"/>
              <a:t>Si des calculs sont nécessaires, ils doivent être détaillés.</a:t>
            </a:r>
            <a:endParaRPr lang="fr-FR" dirty="0"/>
          </a:p>
          <a:p>
            <a:r>
              <a:rPr lang="fr-FR" dirty="0"/>
              <a:t>Tout résultat doit être commenté, discuté voire critiqué (évolution, lien avec la théorie, comparaison valeurs expérimentales obtenues-valeurs théoriques attendues...).</a:t>
            </a:r>
          </a:p>
          <a:p>
            <a:endParaRPr lang="fr-FR" sz="800" dirty="0"/>
          </a:p>
          <a:p>
            <a:r>
              <a:rPr lang="fr-FR" sz="1600" b="1" u="sng" dirty="0"/>
              <a:t>Conclusion</a:t>
            </a:r>
          </a:p>
          <a:p>
            <a:pPr algn="just"/>
            <a:r>
              <a:rPr lang="fr-FR" dirty="0"/>
              <a:t>La conclusion résume les principaux résultats en regard des objectifs initiaux. </a:t>
            </a:r>
          </a:p>
          <a:p>
            <a:pPr algn="just"/>
            <a:r>
              <a:rPr lang="fr-FR" dirty="0"/>
              <a:t>Si des difficultés ont été rencontrées, elles doivent être mentionnées et des pistes d'amélioration proposées.</a:t>
            </a:r>
          </a:p>
          <a:p>
            <a:pPr algn="just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71559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38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99894" y="2818703"/>
            <a:ext cx="6981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La méthode scientifique désigne l’ensemble des démarches nécessaires pour obtenir des connaissances valides (scientifiques) par le biais d’instruments fiables.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99894" y="1742378"/>
            <a:ext cx="7154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Comment définit-on une méthode scientifique 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15736" y="4761803"/>
            <a:ext cx="686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Une ou plusieurs méthode(s) scientifique(s) ?</a:t>
            </a:r>
          </a:p>
        </p:txBody>
      </p:sp>
    </p:spTree>
    <p:extLst>
      <p:ext uri="{BB962C8B-B14F-4D97-AF65-F5344CB8AC3E}">
        <p14:creationId xmlns:p14="http://schemas.microsoft.com/office/powerpoint/2010/main" val="405227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047750" y="1247775"/>
            <a:ext cx="69818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/>
              <a:t>Plan</a:t>
            </a: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Démarche inductive</a:t>
            </a:r>
          </a:p>
          <a:p>
            <a:endParaRPr lang="fr-FR" sz="2000" dirty="0"/>
          </a:p>
          <a:p>
            <a:r>
              <a:rPr lang="fr-FR" sz="2000" dirty="0"/>
              <a:t>Démarche déductive</a:t>
            </a:r>
          </a:p>
          <a:p>
            <a:endParaRPr lang="fr-FR" sz="2000" dirty="0"/>
          </a:p>
          <a:p>
            <a:r>
              <a:rPr lang="fr-FR" sz="2000" dirty="0"/>
              <a:t>Démarche </a:t>
            </a:r>
            <a:r>
              <a:rPr lang="fr-FR" sz="2000" dirty="0" err="1"/>
              <a:t>abductive</a:t>
            </a:r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Démarche hypothético-déductive</a:t>
            </a:r>
          </a:p>
        </p:txBody>
      </p:sp>
    </p:spTree>
    <p:extLst>
      <p:ext uri="{BB962C8B-B14F-4D97-AF65-F5344CB8AC3E}">
        <p14:creationId xmlns:p14="http://schemas.microsoft.com/office/powerpoint/2010/main" val="4250569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I- Démarche inductive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57200" y="1137773"/>
            <a:ext cx="811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Définition</a:t>
            </a: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La méthode inductive est </a:t>
            </a: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une méthode de travail scientifique qui part d’un fait (avec des données brutes, réelles, et observables) pour expliquer un phénomène.</a:t>
            </a:r>
          </a:p>
        </p:txBody>
      </p:sp>
      <p:pic>
        <p:nvPicPr>
          <p:cNvPr id="6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28600" y="2178989"/>
            <a:ext cx="8823643" cy="1815319"/>
          </a:xfrm>
          <a:prstGeom prst="rect">
            <a:avLst/>
          </a:prstGeom>
          <a:ln/>
        </p:spPr>
      </p:pic>
      <p:sp>
        <p:nvSpPr>
          <p:cNvPr id="7" name="Rectangle 6"/>
          <p:cNvSpPr/>
          <p:nvPr/>
        </p:nvSpPr>
        <p:spPr>
          <a:xfrm>
            <a:off x="572775" y="4150149"/>
            <a:ext cx="8114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Extraît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 de “Le raisonnement en sciences de l’ingénieur”, JL </a:t>
            </a:r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Prensier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, T. </a:t>
            </a:r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Zenard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, 2006, ENS Cachan</a:t>
            </a:r>
            <a:endParaRPr lang="fr-FR" sz="1600" i="1" dirty="0"/>
          </a:p>
        </p:txBody>
      </p:sp>
      <p:sp>
        <p:nvSpPr>
          <p:cNvPr id="8" name="Rectangle 7"/>
          <p:cNvSpPr/>
          <p:nvPr/>
        </p:nvSpPr>
        <p:spPr>
          <a:xfrm>
            <a:off x="457200" y="4858380"/>
            <a:ext cx="8229600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L'induction est un raisonnement qui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s'appuie sur </a:t>
            </a: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</a:rPr>
              <a:t>une série d'évènements préalables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fr-FR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La loi générale que l'on formule doit être vérifiée pour chacun des évènements préalables, mais </a:t>
            </a: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</a:rPr>
              <a:t>elle peut à tout moment être démentie par un contre-exemple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I- Démarche inductive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28600" y="1070663"/>
            <a:ext cx="8736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Exemples (vie courante):</a:t>
            </a:r>
            <a:r>
              <a:rPr lang="fr-FR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Je vois le soleil se lever tous les matins. </a:t>
            </a:r>
          </a:p>
          <a:p>
            <a:pPr lvl="0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Que peut-on induire ?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2911033"/>
            <a:ext cx="8095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Je n’ai toujours vu que des corbeaux noirs.</a:t>
            </a:r>
          </a:p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Que peut-on induire ?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604521" y="2205712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Le soleil se lèvera tous les jours le matin.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440041" y="353638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Tous les corbeaux sont noirs.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28600" y="5109215"/>
            <a:ext cx="8558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Observation: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J’ai un sac de 50 billes : je tire 5 billes, elles sont toutes bleues / je refais : même résultat/ je refais : idem/ je refais 5 autres fois : idem / </a:t>
            </a:r>
          </a:p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Que peut-on induire ?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527" y="3507679"/>
            <a:ext cx="3106730" cy="140414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480116" y="604527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Toutes les billes sont bleues.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027179" y="6375935"/>
            <a:ext cx="286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Mais j’ai pu mettre une bille rouge</a:t>
            </a:r>
          </a:p>
        </p:txBody>
      </p:sp>
    </p:spTree>
    <p:extLst>
      <p:ext uri="{BB962C8B-B14F-4D97-AF65-F5344CB8AC3E}">
        <p14:creationId xmlns:p14="http://schemas.microsoft.com/office/powerpoint/2010/main" val="78628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I- Démarche inductive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28600" y="1145531"/>
            <a:ext cx="845820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Même si elle n'est pas un raisonnement fiable,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l'induction est cependant universellement utilisée dans toutes les sciences qui décrivent le réel et qui ne peuvent le faire que sur la base de vérification par l'observation.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8601" y="2588874"/>
            <a:ext cx="8558048" cy="4206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fr-FR" sz="18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</a:rPr>
              <a:t>Exemple en biologie</a:t>
            </a:r>
            <a:r>
              <a:rPr lang="fr-FR" sz="1800" u="sng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Pour étudier des cellules dans un organisme: impossible de les observer toutes (trop nombreuses).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=&gt;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Etude d’un échantillon restreint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, puis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généralisation des observations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à l’ensemble des cellules.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=&gt;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Formulation d’hypothèses et de modèles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dont il faudra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tester les prédictions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par des observations et des expériences ultérieures.</a:t>
            </a:r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12723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I- Démarche inductive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8055" y="964697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Exemples:</a:t>
            </a:r>
          </a:p>
          <a:p>
            <a:endParaRPr lang="fr-FR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Tracer plusieurs triangles ABC rectangles en A, comparer les quantités AB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+AC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et BC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 Que pouvez-vous induire ?</a:t>
            </a:r>
          </a:p>
        </p:txBody>
      </p:sp>
      <p:sp>
        <p:nvSpPr>
          <p:cNvPr id="3" name="Rectangle 2"/>
          <p:cNvSpPr/>
          <p:nvPr/>
        </p:nvSpPr>
        <p:spPr>
          <a:xfrm>
            <a:off x="89207" y="2165026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Soit le point O, centre de symétrie. Prenez plusieurs points (A, B, C…) et placez leurs symétriques par rapport à O (A’, B’, C’…). Que pouvez-vous induire concernant les droites (AB), (AC), (BC)… et leurs images respectives ?  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356369"/>
              </p:ext>
            </p:extLst>
          </p:nvPr>
        </p:nvGraphicFramePr>
        <p:xfrm>
          <a:off x="1576996" y="4058327"/>
          <a:ext cx="5231718" cy="811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1953">
                  <a:extLst>
                    <a:ext uri="{9D8B030D-6E8A-4147-A177-3AD203B41FA5}">
                      <a16:colId xmlns:a16="http://schemas.microsoft.com/office/drawing/2014/main" val="4063073899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2143580561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2639718759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2817260205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3262942150"/>
                    </a:ext>
                  </a:extLst>
                </a:gridCol>
                <a:gridCol w="871953">
                  <a:extLst>
                    <a:ext uri="{9D8B030D-6E8A-4147-A177-3AD203B41FA5}">
                      <a16:colId xmlns:a16="http://schemas.microsoft.com/office/drawing/2014/main" val="10658276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 (Pa)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1052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1134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1184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1309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1538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4619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T (K)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253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273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285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315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370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141891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9207" y="3088356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Soient 0.5 moles d’air dans 1 m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, on mesure la pression exercée par l’air sur les parois en fonction de la température. Le tableau ci-dessous présente les résultats des mesures.  Calculer le rapport P/T. Que peut-on induire ?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250014"/>
              </p:ext>
            </p:extLst>
          </p:nvPr>
        </p:nvGraphicFramePr>
        <p:xfrm>
          <a:off x="2375212" y="5677349"/>
          <a:ext cx="6490008" cy="8787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5845">
                  <a:extLst>
                    <a:ext uri="{9D8B030D-6E8A-4147-A177-3AD203B41FA5}">
                      <a16:colId xmlns:a16="http://schemas.microsoft.com/office/drawing/2014/main" val="3918324478"/>
                    </a:ext>
                  </a:extLst>
                </a:gridCol>
                <a:gridCol w="791736">
                  <a:extLst>
                    <a:ext uri="{9D8B030D-6E8A-4147-A177-3AD203B41FA5}">
                      <a16:colId xmlns:a16="http://schemas.microsoft.com/office/drawing/2014/main" val="2150361025"/>
                    </a:ext>
                  </a:extLst>
                </a:gridCol>
                <a:gridCol w="780586">
                  <a:extLst>
                    <a:ext uri="{9D8B030D-6E8A-4147-A177-3AD203B41FA5}">
                      <a16:colId xmlns:a16="http://schemas.microsoft.com/office/drawing/2014/main" val="3105642882"/>
                    </a:ext>
                  </a:extLst>
                </a:gridCol>
                <a:gridCol w="825190">
                  <a:extLst>
                    <a:ext uri="{9D8B030D-6E8A-4147-A177-3AD203B41FA5}">
                      <a16:colId xmlns:a16="http://schemas.microsoft.com/office/drawing/2014/main" val="132008344"/>
                    </a:ext>
                  </a:extLst>
                </a:gridCol>
                <a:gridCol w="814039">
                  <a:extLst>
                    <a:ext uri="{9D8B030D-6E8A-4147-A177-3AD203B41FA5}">
                      <a16:colId xmlns:a16="http://schemas.microsoft.com/office/drawing/2014/main" val="1244073475"/>
                    </a:ext>
                  </a:extLst>
                </a:gridCol>
                <a:gridCol w="758283">
                  <a:extLst>
                    <a:ext uri="{9D8B030D-6E8A-4147-A177-3AD203B41FA5}">
                      <a16:colId xmlns:a16="http://schemas.microsoft.com/office/drawing/2014/main" val="1910712158"/>
                    </a:ext>
                  </a:extLst>
                </a:gridCol>
                <a:gridCol w="1204329">
                  <a:extLst>
                    <a:ext uri="{9D8B030D-6E8A-4147-A177-3AD203B41FA5}">
                      <a16:colId xmlns:a16="http://schemas.microsoft.com/office/drawing/2014/main" val="128525684"/>
                    </a:ext>
                  </a:extLst>
                </a:gridCol>
              </a:tblGrid>
              <a:tr h="4730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A </a:t>
                      </a:r>
                      <a:r>
                        <a:rPr lang="fr-FR" sz="1800" baseline="-25000">
                          <a:effectLst/>
                        </a:rPr>
                        <a:t>480nm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0.20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0.41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0.49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0.72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0.91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1.09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97274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c (</a:t>
                      </a:r>
                      <a:r>
                        <a:rPr lang="fr-FR" sz="1800" dirty="0" err="1">
                          <a:effectLst/>
                        </a:rPr>
                        <a:t>mmol</a:t>
                      </a:r>
                      <a:r>
                        <a:rPr lang="fr-FR" sz="1800" dirty="0">
                          <a:effectLst/>
                        </a:rPr>
                        <a:t>/L)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1.97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4.08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4.95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7.05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9.04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10.94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07652194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8055" y="4967452"/>
            <a:ext cx="878716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mesure l’absorbance à 480 nm d’une solution X en fonction de sa concentration molaire. Le tableau ci-dessous présente les résultats des mesures. Calculer le rapport A/C. Que peut-on induire ?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II- Démarche déductive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28600" y="1070517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déduction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est un </a:t>
            </a:r>
            <a:r>
              <a:rPr lang="fr-FR" sz="1800" b="1" dirty="0">
                <a:latin typeface="Calibri" panose="020F0502020204030204" pitchFamily="34" charset="0"/>
                <a:cs typeface="Calibri" panose="020F0502020204030204" pitchFamily="34" charset="0"/>
              </a:rPr>
              <a:t>raisonnement qui consiste à tirer, à partir d’une ou de plusieurs propositions, une autre qui en est la conséquence nécessaire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, c’est à dire </a:t>
            </a:r>
            <a:r>
              <a:rPr lang="fr-FR" sz="18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extraire du particulier à partir de l’universel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Elle est toujours valable dans le domaine de validité de la loi.</a:t>
            </a:r>
          </a:p>
        </p:txBody>
      </p:sp>
      <p:pic>
        <p:nvPicPr>
          <p:cNvPr id="6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7200" y="2981722"/>
            <a:ext cx="7918880" cy="2297220"/>
          </a:xfrm>
          <a:prstGeom prst="rect">
            <a:avLst/>
          </a:prstGeom>
          <a:ln/>
        </p:spPr>
      </p:pic>
      <p:sp>
        <p:nvSpPr>
          <p:cNvPr id="7" name="Rectangle 6"/>
          <p:cNvSpPr/>
          <p:nvPr/>
        </p:nvSpPr>
        <p:spPr>
          <a:xfrm>
            <a:off x="457200" y="5408240"/>
            <a:ext cx="8114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Extraît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 de “Le raisonnement en sciences de l’ingénieur”, JL </a:t>
            </a:r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Prensier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, T. </a:t>
            </a:r>
            <a:r>
              <a:rPr lang="fr-FR" sz="1600" i="1" dirty="0" err="1">
                <a:latin typeface="Calibri" panose="020F0502020204030204" pitchFamily="34" charset="0"/>
                <a:ea typeface="Calibri" panose="020F0502020204030204" pitchFamily="34" charset="0"/>
              </a:rPr>
              <a:t>Zenard</a:t>
            </a:r>
            <a:r>
              <a:rPr lang="fr-FR" sz="1600" i="1" dirty="0">
                <a:latin typeface="Calibri" panose="020F0502020204030204" pitchFamily="34" charset="0"/>
                <a:ea typeface="Calibri" panose="020F0502020204030204" pitchFamily="34" charset="0"/>
              </a:rPr>
              <a:t>, 2006, ENS Cachan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43685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II- Démarche déductive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56839" y="1075884"/>
            <a:ext cx="8229600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</a:rPr>
              <a:t>Exemples: 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Socrate est un homme,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 tous les hommes sont mortels,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donc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 Socrate est mortel.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-"/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Le saumon est un poisson,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or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 tous les poissons respirent sous l’eau, </a:t>
            </a:r>
            <a:r>
              <a:rPr lang="fr-FR" sz="1800" b="1" dirty="0">
                <a:latin typeface="Calibri" panose="020F0502020204030204" pitchFamily="34" charset="0"/>
                <a:ea typeface="Calibri" panose="020F0502020204030204" pitchFamily="34" charset="0"/>
              </a:rPr>
              <a:t>donc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</a:rPr>
              <a:t> le saumon respire sous l’eau</a:t>
            </a:r>
          </a:p>
        </p:txBody>
      </p:sp>
      <p:sp>
        <p:nvSpPr>
          <p:cNvPr id="6" name="Rectangle 5"/>
          <p:cNvSpPr/>
          <p:nvPr/>
        </p:nvSpPr>
        <p:spPr>
          <a:xfrm>
            <a:off x="356839" y="2872166"/>
            <a:ext cx="822960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Exercice 1: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On a (d) perpendiculaire à (d1) et à (d2) : que peut-on en déduire ?</a:t>
            </a:r>
          </a:p>
        </p:txBody>
      </p:sp>
      <p:sp>
        <p:nvSpPr>
          <p:cNvPr id="7" name="Rectangle 6"/>
          <p:cNvSpPr/>
          <p:nvPr/>
        </p:nvSpPr>
        <p:spPr>
          <a:xfrm>
            <a:off x="356839" y="3545643"/>
            <a:ext cx="822960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Exercice 2: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On a un triangle ABC rectangle en B, avec AB=8 cm et BC = 5 cm.</a:t>
            </a:r>
          </a:p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En déduire la longueur AC.</a:t>
            </a:r>
          </a:p>
        </p:txBody>
      </p:sp>
      <p:sp>
        <p:nvSpPr>
          <p:cNvPr id="8" name="Rectangle 7"/>
          <p:cNvSpPr/>
          <p:nvPr/>
        </p:nvSpPr>
        <p:spPr>
          <a:xfrm>
            <a:off x="356839" y="4609236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1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Exercice 3: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Soit une solution de ferricyanure de potassium qui suit la loi de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Beer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-Lambert et dont on mesure l’absorbance à 420 nm dans une cuve de longueur l=0.5 cm. On obtient A</a:t>
            </a:r>
            <a:r>
              <a:rPr lang="fr-FR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420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=0,57. (Donnée: </a:t>
            </a:r>
            <a:r>
              <a:rPr lang="fr-FR" sz="1800" dirty="0">
                <a:latin typeface="Symbol" panose="05050102010706020507" pitchFamily="18" charset="2"/>
                <a:cs typeface="Calibri" panose="020F0502020204030204" pitchFamily="34" charset="0"/>
              </a:rPr>
              <a:t>e</a:t>
            </a:r>
            <a:r>
              <a:rPr lang="fr-FR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420nm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=1010 mol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.L. cm</a:t>
            </a:r>
            <a:r>
              <a:rPr lang="fr-FR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En déduire la concentration de la solution. </a:t>
            </a:r>
          </a:p>
        </p:txBody>
      </p:sp>
    </p:spTree>
    <p:extLst>
      <p:ext uri="{BB962C8B-B14F-4D97-AF65-F5344CB8AC3E}">
        <p14:creationId xmlns:p14="http://schemas.microsoft.com/office/powerpoint/2010/main" val="326141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Personnalisée 17">
      <a:dk1>
        <a:srgbClr val="000000"/>
      </a:dk1>
      <a:lt1>
        <a:srgbClr val="FFFFFF"/>
      </a:lt1>
      <a:dk2>
        <a:srgbClr val="BEAD8A"/>
      </a:dk2>
      <a:lt2>
        <a:srgbClr val="443A31"/>
      </a:lt2>
      <a:accent1>
        <a:srgbClr val="009DE0"/>
      </a:accent1>
      <a:accent2>
        <a:srgbClr val="63C6F5"/>
      </a:accent2>
      <a:accent3>
        <a:srgbClr val="9FDAF9"/>
      </a:accent3>
      <a:accent4>
        <a:srgbClr val="9F3E91"/>
      </a:accent4>
      <a:accent5>
        <a:srgbClr val="DACC52"/>
      </a:accent5>
      <a:accent6>
        <a:srgbClr val="EC6C43"/>
      </a:accent6>
      <a:hlink>
        <a:srgbClr val="9F3E91"/>
      </a:hlink>
      <a:folHlink>
        <a:srgbClr val="34B1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2066</Words>
  <Application>Microsoft Macintosh PowerPoint</Application>
  <PresentationFormat>Affichage à l'écran (4:3)</PresentationFormat>
  <Paragraphs>231</Paragraphs>
  <Slides>18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Calibri</vt:lpstr>
      <vt:lpstr>Noto Sans Symbols</vt:lpstr>
      <vt:lpstr>Symbol</vt:lpstr>
      <vt:lpstr>Merriweather Sans</vt:lpstr>
      <vt:lpstr>Arial</vt:lpstr>
      <vt:lpstr>Thème Office</vt:lpstr>
      <vt:lpstr>Présentation PowerPoint</vt:lpstr>
      <vt:lpstr>Présentation PowerPoint</vt:lpstr>
      <vt:lpstr>Présentation PowerPoint</vt:lpstr>
      <vt:lpstr>I- Démarche inductive</vt:lpstr>
      <vt:lpstr>I- Démarche inductive</vt:lpstr>
      <vt:lpstr>I- Démarche inductive</vt:lpstr>
      <vt:lpstr>I- Démarche inductive</vt:lpstr>
      <vt:lpstr>II- Démarche déductive</vt:lpstr>
      <vt:lpstr>II- Démarche déductive</vt:lpstr>
      <vt:lpstr>III- Démarche abductive</vt:lpstr>
      <vt:lpstr>III- Démarche abductive</vt:lpstr>
      <vt:lpstr>Pour résumer…</vt:lpstr>
      <vt:lpstr>IV- Démarche hypothético-déductive</vt:lpstr>
      <vt:lpstr>IV- Démarche hypothético-déductive</vt:lpstr>
      <vt:lpstr>IV- Démarche hypothético-déductive</vt:lpstr>
      <vt:lpstr>IV- Démarche hypothético-déductive</vt:lpstr>
      <vt:lpstr>IV- Démarche hypothético-déductive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université Bx1</dc:creator>
  <cp:lastModifiedBy>Rohan Fossé</cp:lastModifiedBy>
  <cp:revision>60</cp:revision>
  <cp:lastPrinted>2021-06-25T15:42:56Z</cp:lastPrinted>
  <dcterms:created xsi:type="dcterms:W3CDTF">2013-12-13T12:27:54Z</dcterms:created>
  <dcterms:modified xsi:type="dcterms:W3CDTF">2023-01-30T13:11:20Z</dcterms:modified>
</cp:coreProperties>
</file>